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2018-05-21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2018-05-21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2018-05-21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2018-05-21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2018-05-21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2018-05-21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2018-05-21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2018-05-21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2018-05-21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2018-05-21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2018-05-21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2018-05-21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981200"/>
            <a:ext cx="7862668" cy="1066800"/>
          </a:xfrm>
        </p:spPr>
        <p:txBody>
          <a:bodyPr/>
          <a:lstStyle/>
          <a:p>
            <a:pPr algn="ctr"/>
            <a:r>
              <a:rPr lang="en-US" dirty="0" smtClean="0">
                <a:effectLst/>
                <a:latin typeface="Bookman Old Style" pitchFamily="18" charset="0"/>
              </a:rPr>
              <a:t>General Biology lab </a:t>
            </a:r>
            <a:endParaRPr lang="ar-IQ" dirty="0">
              <a:effectLst/>
              <a:latin typeface="Bookman Old Styl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5952978" cy="1101248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Bookman Old Style" pitchFamily="18" charset="0"/>
              </a:rPr>
              <a:t>Dr. </a:t>
            </a:r>
            <a:r>
              <a:rPr lang="en-US" sz="2400" b="1" dirty="0" err="1" smtClean="0">
                <a:solidFill>
                  <a:schemeClr val="tx1"/>
                </a:solidFill>
                <a:latin typeface="Bookman Old Style" pitchFamily="18" charset="0"/>
              </a:rPr>
              <a:t>Rawa</a:t>
            </a:r>
            <a:r>
              <a:rPr lang="en-US" sz="2400" b="1" dirty="0" smtClean="0">
                <a:solidFill>
                  <a:schemeClr val="tx1"/>
                </a:solidFill>
                <a:latin typeface="Bookman Old Style" pitchFamily="18" charset="0"/>
              </a:rPr>
              <a:t> Abdul </a:t>
            </a:r>
            <a:r>
              <a:rPr lang="en-US" sz="2400" b="1" dirty="0" err="1" smtClean="0">
                <a:solidFill>
                  <a:schemeClr val="tx1"/>
                </a:solidFill>
                <a:latin typeface="Bookman Old Style" pitchFamily="18" charset="0"/>
              </a:rPr>
              <a:t>Redha</a:t>
            </a:r>
            <a:r>
              <a:rPr lang="en-US" sz="2400" b="1" dirty="0" smtClean="0">
                <a:solidFill>
                  <a:schemeClr val="tx1"/>
                </a:solidFill>
                <a:latin typeface="Bookman Old Style" pitchFamily="18" charset="0"/>
              </a:rPr>
              <a:t> Aziz</a:t>
            </a: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Bookman Old Style" pitchFamily="18" charset="0"/>
              </a:rPr>
              <a:t>Ph.D</a:t>
            </a:r>
            <a:r>
              <a:rPr lang="en-US" sz="2400" b="1" dirty="0" smtClean="0">
                <a:solidFill>
                  <a:schemeClr val="tx1"/>
                </a:solidFill>
                <a:latin typeface="Bookman Old Style" pitchFamily="18" charset="0"/>
              </a:rPr>
              <a:t> Antibiotics/ Molecular biology</a:t>
            </a:r>
            <a:endParaRPr lang="ar-IQ" sz="24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ctr"/>
            <a:endParaRPr lang="ar-IQ" sz="2400" b="1" dirty="0">
              <a:latin typeface="Bookman Old Style" pitchFamily="18" charset="0"/>
            </a:endParaRPr>
          </a:p>
        </p:txBody>
      </p:sp>
      <p:pic>
        <p:nvPicPr>
          <p:cNvPr id="14337" name="Picture 1" descr="شعار العلو2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152400"/>
            <a:ext cx="1955800" cy="1817248"/>
          </a:xfrm>
          <a:prstGeom prst="rect">
            <a:avLst/>
          </a:prstGeom>
          <a:noFill/>
        </p:spPr>
      </p:pic>
      <p:pic>
        <p:nvPicPr>
          <p:cNvPr id="14338" name="Picture 2" descr="صورة ذات صلة"/>
          <p:cNvPicPr>
            <a:picLocks noChangeAspect="1" noChangeArrowheads="1"/>
          </p:cNvPicPr>
          <p:nvPr/>
        </p:nvPicPr>
        <p:blipFill>
          <a:blip r:embed="rId3" cstate="print"/>
          <a:srcRect l="5206" r="4555"/>
          <a:stretch>
            <a:fillRect/>
          </a:stretch>
        </p:blipFill>
        <p:spPr bwMode="auto">
          <a:xfrm>
            <a:off x="304800" y="228600"/>
            <a:ext cx="1905000" cy="1676400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667000" y="381000"/>
            <a:ext cx="41148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 Al-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Karkh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 University for Science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Collage of Science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Microbiology Department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28600" y="4800600"/>
            <a:ext cx="5029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Laboratory Staff: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1. Lecturer Dr.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Rawa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 Abdul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Redha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 Aziz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2. L. assistant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Sura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Alaa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 Saud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3. L. assistant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Gada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Readh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Supervised by: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1. Prof. </a:t>
            </a:r>
            <a:r>
              <a:rPr lang="en-US" sz="1600" dirty="0" err="1">
                <a:solidFill>
                  <a:prstClr val="black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Munira</a:t>
            </a:r>
            <a:r>
              <a:rPr lang="en-US" sz="1600" dirty="0">
                <a:solidFill>
                  <a:prstClr val="black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 Ch. </a:t>
            </a:r>
            <a:r>
              <a:rPr lang="en-US" sz="1600" dirty="0" err="1">
                <a:solidFill>
                  <a:prstClr val="black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Ismaeel</a:t>
            </a:r>
            <a:endParaRPr lang="en-US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2. Ass. Prof. </a:t>
            </a:r>
            <a:r>
              <a:rPr lang="en-US" sz="1600" dirty="0" err="1">
                <a:solidFill>
                  <a:prstClr val="black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Israa</a:t>
            </a:r>
            <a:r>
              <a:rPr lang="en-US" sz="1600" dirty="0">
                <a:solidFill>
                  <a:prstClr val="black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 AJ Ibrahim</a:t>
            </a:r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819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Lab 8: Interpretation the results and colony diagnosis</a:t>
            </a:r>
            <a:endParaRPr lang="ar-IQ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321491"/>
          </a:xfrm>
        </p:spPr>
        <p:txBody>
          <a:bodyPr>
            <a:normAutofit fontScale="92500"/>
          </a:bodyPr>
          <a:lstStyle/>
          <a:p>
            <a:pPr lvl="0" algn="l" rtl="0">
              <a:buNone/>
            </a:pPr>
            <a:r>
              <a:rPr lang="en-US" b="1" dirty="0" smtClean="0"/>
              <a:t>Student name: …………………………………............ </a:t>
            </a:r>
            <a:endParaRPr lang="en-US" dirty="0" smtClean="0"/>
          </a:p>
          <a:p>
            <a:pPr lvl="0" algn="l" rtl="0">
              <a:buNone/>
            </a:pPr>
            <a:r>
              <a:rPr lang="en-US" b="1" dirty="0" smtClean="0"/>
              <a:t>Date: ………….. ………............. Group: ……………. …</a:t>
            </a:r>
            <a:endParaRPr lang="en-US" dirty="0" smtClean="0"/>
          </a:p>
          <a:p>
            <a:pPr lvl="0" algn="l" rtl="0">
              <a:buNone/>
            </a:pPr>
            <a:r>
              <a:rPr lang="en-US" b="1" dirty="0" smtClean="0"/>
              <a:t>Lab Title: ………………………………………………………………</a:t>
            </a:r>
            <a:endParaRPr lang="en-US" dirty="0" smtClean="0"/>
          </a:p>
          <a:p>
            <a:pPr lvl="0" algn="l" rtl="0">
              <a:buNone/>
            </a:pPr>
            <a:r>
              <a:rPr lang="en-US" b="1" dirty="0" smtClean="0"/>
              <a:t>Objectives of the Lab:</a:t>
            </a:r>
            <a:endParaRPr lang="en-US" dirty="0" smtClean="0"/>
          </a:p>
          <a:p>
            <a:pPr algn="l">
              <a:buNone/>
            </a:pPr>
            <a:r>
              <a:rPr lang="en-US" b="1" dirty="0" smtClean="0"/>
              <a:t>……………………………………………………………………..……………………………………………………………………………..…………………………………………………………………………..……………………………………………………………………………..</a:t>
            </a:r>
            <a:endParaRPr lang="ar-IQ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457200"/>
          </a:xfrm>
        </p:spPr>
        <p:txBody>
          <a:bodyPr>
            <a:normAutofit fontScale="92500" lnSpcReduction="10000"/>
          </a:bodyPr>
          <a:lstStyle/>
          <a:p>
            <a:pPr lvl="0" algn="l">
              <a:buNone/>
            </a:pPr>
            <a:r>
              <a:rPr lang="en-US" b="1" dirty="0" smtClean="0"/>
              <a:t>Results: </a:t>
            </a:r>
            <a:endParaRPr lang="en-US" dirty="0" smtClean="0"/>
          </a:p>
          <a:p>
            <a:pPr algn="l">
              <a:buNone/>
            </a:pPr>
            <a:endParaRPr lang="ar-IQ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799" y="990602"/>
          <a:ext cx="8534400" cy="5595203"/>
        </p:xfrm>
        <a:graphic>
          <a:graphicData uri="http://schemas.openxmlformats.org/drawingml/2006/table">
            <a:tbl>
              <a:tblPr rtl="1"/>
              <a:tblGrid>
                <a:gridCol w="4309261"/>
                <a:gridCol w="1561269"/>
                <a:gridCol w="2663870"/>
              </a:tblGrid>
              <a:tr h="289421">
                <a:tc gridSpan="2"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Description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81" marR="63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Test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81" marR="63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</a:tr>
              <a:tr h="432712"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81" marR="63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Media used 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81" marR="63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013">
                <a:tc gridSpan="2"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81" marR="63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Source of isolation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81" marR="63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013">
                <a:tc gridSpan="2"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81" marR="63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IQ" sz="1800" b="1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Growth presence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81" marR="63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421">
                <a:tc gridSpan="2"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81" marR="63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Gram stain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81" marR="63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1646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ar-IQ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81" marR="63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Form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81" marR="63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Morphological characteristics  of colony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81" marR="63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421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ar-IQ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81" marR="63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Elevation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81" marR="63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</a:tr>
              <a:tr h="289421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ar-IQ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81" marR="63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Margin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81" marR="63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</a:tr>
              <a:tr h="289421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3381" marR="63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Bacterial shape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81" marR="63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843">
                <a:tc gridSpan="2"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ar-IQ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81" marR="63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Bacterial arrangement 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81" marR="63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8265">
                <a:tc gridSpan="2"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ar-IQ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81" marR="63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Draw the colony you’re tested 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81" marR="63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1" dirty="0" smtClean="0"/>
              <a:t>Discussion of results:</a:t>
            </a:r>
            <a:endParaRPr lang="en-US" dirty="0" smtClean="0"/>
          </a:p>
          <a:p>
            <a:pPr algn="l">
              <a:buNone/>
            </a:pPr>
            <a:r>
              <a:rPr lang="en-US" b="1" dirty="0" smtClean="0"/>
              <a:t>……………………………………………………………………..……………………………………………………………………………..…………………………………………………………………………..………….……………………………………………………………………………...…………………………………………………………………………………………………………………………………………………………..</a:t>
            </a:r>
            <a:endParaRPr lang="en-US" dirty="0" smtClean="0"/>
          </a:p>
          <a:p>
            <a:pPr algn="l">
              <a:buNone/>
            </a:pPr>
            <a:endParaRPr lang="ar-IQ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</TotalTime>
  <Words>138</Words>
  <Application>Microsoft Office PowerPoint</Application>
  <PresentationFormat>On-screen Show (4:3)</PresentationFormat>
  <Paragraphs>36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Aharoni</vt:lpstr>
      <vt:lpstr>Arial</vt:lpstr>
      <vt:lpstr>Bookman Old Style</vt:lpstr>
      <vt:lpstr>Calibri</vt:lpstr>
      <vt:lpstr>Lucida Sans Unicode</vt:lpstr>
      <vt:lpstr>Times New Roman</vt:lpstr>
      <vt:lpstr>Verdana</vt:lpstr>
      <vt:lpstr>Wingdings 2</vt:lpstr>
      <vt:lpstr>Wingdings 3</vt:lpstr>
      <vt:lpstr>Concourse</vt:lpstr>
      <vt:lpstr>General Biology lab </vt:lpstr>
      <vt:lpstr>Lab 8: Interpretation the results and colony diagnosis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المعاون العلمي</cp:lastModifiedBy>
  <cp:revision>5</cp:revision>
  <dcterms:created xsi:type="dcterms:W3CDTF">2006-08-16T00:00:00Z</dcterms:created>
  <dcterms:modified xsi:type="dcterms:W3CDTF">2018-05-21T05:22:39Z</dcterms:modified>
</cp:coreProperties>
</file>